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/>
              <a:t>Рисунок 1. Соотношение количества  аспирантов </a:t>
            </a:r>
          </a:p>
          <a:p>
            <a:pPr>
              <a:defRPr sz="1600"/>
            </a:pPr>
            <a:r>
              <a:rPr lang="ru-RU" sz="1600" b="1" i="0" baseline="0"/>
              <a:t>по способу финансирования обучения в 2015 г.  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79646">
                <a:lumMod val="60000"/>
                <a:lumOff val="40000"/>
              </a:srgbClr>
            </a:solidFill>
          </c:spPr>
          <c:dPt>
            <c:idx val="1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0"/>
                  <c:y val="0.15342465753424694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1095890410958904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Лист1!$A$25:$A$26</c:f>
              <c:strCache>
                <c:ptCount val="2"/>
                <c:pt idx="0">
                  <c:v>за счет бюджетных ассигнований федеральнго бюджета</c:v>
                </c:pt>
                <c:pt idx="1">
                  <c:v>по прямым договорам с физическими и юридическими лицами</c:v>
                </c:pt>
              </c:strCache>
            </c:strRef>
          </c:cat>
          <c:val>
            <c:numRef>
              <c:f>Лист1!$B$25:$B$26</c:f>
              <c:numCache>
                <c:formatCode>General</c:formatCode>
                <c:ptCount val="2"/>
                <c:pt idx="0">
                  <c:v>16</c:v>
                </c:pt>
                <c:pt idx="1">
                  <c:v>17</c:v>
                </c:pt>
              </c:numCache>
            </c:numRef>
          </c:val>
        </c:ser>
        <c:shape val="box"/>
        <c:axId val="52287360"/>
        <c:axId val="52288896"/>
        <c:axId val="0"/>
      </c:bar3DChart>
      <c:catAx>
        <c:axId val="5228736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52288896"/>
        <c:crosses val="autoZero"/>
        <c:auto val="1"/>
        <c:lblAlgn val="ctr"/>
        <c:lblOffset val="100"/>
      </c:catAx>
      <c:valAx>
        <c:axId val="52288896"/>
        <c:scaling>
          <c:orientation val="minMax"/>
          <c:max val="20"/>
          <c:min val="1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52287360"/>
        <c:crosses val="autoZero"/>
        <c:crossBetween val="between"/>
        <c:majorUnit val="1"/>
        <c:minorUnit val="1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/>
              <a:t>Рисунок 2. Соотношение количества аспирантов первого года обучения по способу финансирования</a:t>
            </a:r>
          </a:p>
        </c:rich>
      </c:tx>
      <c:layout>
        <c:manualLayout>
          <c:xMode val="edge"/>
          <c:yMode val="edge"/>
          <c:x val="0.14532920655793843"/>
          <c:y val="0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dPt>
            <c:idx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2.772002772002779E-3"/>
                  <c:y val="0.14166601049868766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7719956594020492E-3"/>
                  <c:y val="0.1381782945736434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showVal val="1"/>
            </c:dLbl>
            <c:showVal val="1"/>
          </c:dLbls>
          <c:cat>
            <c:strRef>
              <c:f>Лист1!$A$1:$A$2</c:f>
              <c:strCache>
                <c:ptCount val="2"/>
                <c:pt idx="0">
                  <c:v>за счет бюджетных ассигнований федеральнго бюджета</c:v>
                </c:pt>
                <c:pt idx="1">
                  <c:v>по прямым договорам с физическими и юридическими лицами</c:v>
                </c:pt>
              </c:strCache>
            </c:strRef>
          </c:cat>
          <c:val>
            <c:numRef>
              <c:f>Лист1!$B$1:$B$2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</c:ser>
        <c:shape val="box"/>
        <c:axId val="60195968"/>
        <c:axId val="60197504"/>
        <c:axId val="0"/>
      </c:bar3DChart>
      <c:catAx>
        <c:axId val="6019596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0197504"/>
        <c:crosses val="autoZero"/>
        <c:auto val="1"/>
        <c:lblAlgn val="ctr"/>
        <c:lblOffset val="100"/>
      </c:catAx>
      <c:valAx>
        <c:axId val="60197504"/>
        <c:scaling>
          <c:orientation val="minMax"/>
          <c:max val="5"/>
          <c:min val="1"/>
        </c:scaling>
        <c:axPos val="l"/>
        <c:majorGridlines/>
        <c:numFmt formatCode="General" sourceLinked="1"/>
        <c:tickLblPos val="nextTo"/>
        <c:crossAx val="60195968"/>
        <c:crosses val="autoZero"/>
        <c:crossBetween val="between"/>
        <c:majorUnit val="1"/>
        <c:minorUnit val="1"/>
      </c:val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/>
              <a:t>Рисунок 3. Количество монографий, изданных в 2010-2015 гг.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Лист1!$A$51</c:f>
              <c:strCache>
                <c:ptCount val="1"/>
                <c:pt idx="0">
                  <c:v>Художественно-творческие работы, приравненные к монографиям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Лист1!$B$50:$G$50</c:f>
              <c:strCache>
                <c:ptCount val="6"/>
                <c:pt idx="0">
                  <c:v>2010 г.</c:v>
                </c:pt>
                <c:pt idx="1">
                  <c:v>2011 г.</c:v>
                </c:pt>
                <c:pt idx="2">
                  <c:v>2012 г.</c:v>
                </c:pt>
                <c:pt idx="3">
                  <c:v>2013 г.</c:v>
                </c:pt>
                <c:pt idx="4">
                  <c:v>2014 г.</c:v>
                </c:pt>
                <c:pt idx="5">
                  <c:v>2015 г.</c:v>
                </c:pt>
              </c:strCache>
            </c:strRef>
          </c:cat>
          <c:val>
            <c:numRef>
              <c:f>Лист1!$B$51:$G$51</c:f>
              <c:numCache>
                <c:formatCode>General</c:formatCode>
                <c:ptCount val="6"/>
                <c:pt idx="0">
                  <c:v>73</c:v>
                </c:pt>
                <c:pt idx="1">
                  <c:v>75</c:v>
                </c:pt>
                <c:pt idx="2">
                  <c:v>72</c:v>
                </c:pt>
                <c:pt idx="3">
                  <c:v>58</c:v>
                </c:pt>
                <c:pt idx="4">
                  <c:v>177</c:v>
                </c:pt>
                <c:pt idx="5">
                  <c:v>188</c:v>
                </c:pt>
              </c:numCache>
            </c:numRef>
          </c:val>
        </c:ser>
        <c:ser>
          <c:idx val="1"/>
          <c:order val="1"/>
          <c:tx>
            <c:strRef>
              <c:f>Лист1!$A$52</c:f>
              <c:strCache>
                <c:ptCount val="1"/>
                <c:pt idx="0">
                  <c:v>Монографии научно-исследовательского характера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Лист1!$B$50:$G$50</c:f>
              <c:strCache>
                <c:ptCount val="6"/>
                <c:pt idx="0">
                  <c:v>2010 г.</c:v>
                </c:pt>
                <c:pt idx="1">
                  <c:v>2011 г.</c:v>
                </c:pt>
                <c:pt idx="2">
                  <c:v>2012 г.</c:v>
                </c:pt>
                <c:pt idx="3">
                  <c:v>2013 г.</c:v>
                </c:pt>
                <c:pt idx="4">
                  <c:v>2014 г.</c:v>
                </c:pt>
                <c:pt idx="5">
                  <c:v>2015 г.</c:v>
                </c:pt>
              </c:strCache>
            </c:strRef>
          </c:cat>
          <c:val>
            <c:numRef>
              <c:f>Лист1!$B$52:$G$52</c:f>
              <c:numCache>
                <c:formatCode>General</c:formatCode>
                <c:ptCount val="6"/>
                <c:pt idx="0">
                  <c:v>7</c:v>
                </c:pt>
                <c:pt idx="1">
                  <c:v>5</c:v>
                </c:pt>
                <c:pt idx="2">
                  <c:v>7</c:v>
                </c:pt>
                <c:pt idx="3">
                  <c:v>11</c:v>
                </c:pt>
                <c:pt idx="4">
                  <c:v>13</c:v>
                </c:pt>
                <c:pt idx="5">
                  <c:v>9</c:v>
                </c:pt>
              </c:numCache>
            </c:numRef>
          </c:val>
        </c:ser>
        <c:axId val="60620800"/>
        <c:axId val="60622336"/>
      </c:barChart>
      <c:catAx>
        <c:axId val="60620800"/>
        <c:scaling>
          <c:orientation val="minMax"/>
        </c:scaling>
        <c:axPos val="b"/>
        <c:tickLblPos val="nextTo"/>
        <c:crossAx val="60622336"/>
        <c:crosses val="autoZero"/>
        <c:auto val="1"/>
        <c:lblAlgn val="ctr"/>
        <c:lblOffset val="100"/>
      </c:catAx>
      <c:valAx>
        <c:axId val="60622336"/>
        <c:scaling>
          <c:orientation val="minMax"/>
        </c:scaling>
        <c:axPos val="l"/>
        <c:majorGridlines/>
        <c:numFmt formatCode="General" sourceLinked="1"/>
        <c:tickLblPos val="nextTo"/>
        <c:crossAx val="6062080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0.03259</cdr:x>
      <cdr:y>0.04942</cdr:y>
    </cdr:from>
    <cdr:to>
      <cdr:x>0.22811</cdr:x>
      <cdr:y>0.32849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1619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152127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МИНКУЛЬТУРЫ РОССИИ</a:t>
            </a:r>
            <a:b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</a:t>
            </a:r>
            <a:b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ВЫСШЕГО ОБРАЗОВАНИЯ</a:t>
            </a:r>
            <a:b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ТЮМЕНСКИЙ ГОСУДАРСТВЕННЫЙ ИНСТИТУТ КУЛЬТУРЫ</a:t>
            </a:r>
            <a:r>
              <a:rPr lang="ru-RU" sz="3200" i="1" dirty="0" smtClean="0">
                <a:solidFill>
                  <a:schemeClr val="tx1"/>
                </a:solidFill>
              </a:rPr>
              <a:t/>
            </a:r>
            <a:br>
              <a:rPr lang="ru-RU" sz="3200" i="1" dirty="0" smtClean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988840"/>
            <a:ext cx="8496944" cy="3024336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ОТЧЕТ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научной работе и творческо-исполнительской деятельности </a:t>
            </a:r>
          </a:p>
          <a:p>
            <a:pPr algn="ctr"/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Тюмень 2015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683568" y="188640"/>
          <a:ext cx="828092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33531" y="-92043"/>
            <a:ext cx="70769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8. Объем выпуска художественно-творческих работ 2014-2015 гг.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-1" y="260655"/>
          <a:ext cx="8964488" cy="663378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10465"/>
                <a:gridCol w="5510956"/>
                <a:gridCol w="808274"/>
                <a:gridCol w="734793"/>
              </a:tblGrid>
              <a:tr h="2462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Факультет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2014 г.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2015 г.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370420">
                <a:tc rowSpan="1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Факультет музыки, театра и хореографии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режиссуры театрализованных представлений и праздников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22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24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246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режиссуры театра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21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18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322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специального фортепиано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322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музыкального искусства эстрады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23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322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хорового </a:t>
                      </a:r>
                      <a:r>
                        <a:rPr lang="ru-RU" sz="11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дирижирования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33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322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спортивного и эстрадного танцев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24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246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актерского искусства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246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народного танца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293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оркестрового </a:t>
                      </a:r>
                      <a:r>
                        <a:rPr lang="ru-RU" sz="11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дирижирования</a:t>
                      </a: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и народных инструментов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322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фортепиано и </a:t>
                      </a:r>
                      <a:r>
                        <a:rPr lang="ru-RU" sz="11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концертмейстерства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246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вокального искусства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23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322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теории музыки и музыкального образования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2757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ИТОГО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100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200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322155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Факультет архитектуры,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дизайна и визуальных искусств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мультимедийных технологий и анимаций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19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246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дизайна костюма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322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средового и графического дизайна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322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архитектуры и градостроительства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4832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декоративно-прикладного искусства и этнодизайна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2462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Кафедра живописи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10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2757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ИТОГО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18</a:t>
                      </a:r>
                      <a:endParaRPr lang="ru-RU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  <a:tr h="2757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Колледж искусств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39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73</a:t>
                      </a:r>
                      <a:endParaRPr lang="ru-RU" sz="11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459" marR="27459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244647" y="206731"/>
            <a:ext cx="66547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</a:t>
            </a:r>
            <a:r>
              <a:rPr lang="ru-RU" sz="1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Количество статей, опубликованных в 2011-2015 гг.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836713"/>
          <a:ext cx="8352928" cy="496855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53396"/>
                <a:gridCol w="1181681"/>
                <a:gridCol w="1360591"/>
                <a:gridCol w="1236663"/>
                <a:gridCol w="1159862"/>
                <a:gridCol w="1160735"/>
              </a:tblGrid>
              <a:tr h="354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Виды публикаций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2011</a:t>
                      </a:r>
                      <a:r>
                        <a:rPr lang="ru-RU" sz="1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г.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  <a:r>
                        <a:rPr lang="ru-RU" sz="1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г.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  <a:r>
                        <a:rPr lang="ru-RU" sz="14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г.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2014 г.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2015 г.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744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статьи в рецензируемых изданиях, рекомендованных ВАК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24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22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29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(20 – в статистике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e-library</a:t>
                      </a: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97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статьи и тезисы в других изданиях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47</a:t>
                      </a:r>
                      <a:endParaRPr lang="ru-RU" sz="14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52</a:t>
                      </a:r>
                      <a:endParaRPr lang="ru-RU" sz="14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60</a:t>
                      </a:r>
                      <a:endParaRPr lang="ru-RU" sz="14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67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98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646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тезисы и материалы в сборниках конференций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ru-RU" sz="14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109</a:t>
                      </a:r>
                      <a:endParaRPr lang="ru-RU" sz="14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86</a:t>
                      </a:r>
                      <a:endParaRPr lang="ru-RU" sz="14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116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67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97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статьи в зарубежных изданиях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4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4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ru-RU" sz="14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48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21055" algn="ctr"/>
                        </a:tabLst>
                      </a:pPr>
                      <a:r>
                        <a:rPr lang="ru-RU" sz="14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всего</a:t>
                      </a:r>
                      <a:endParaRPr lang="ru-RU" sz="14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91</a:t>
                      </a:r>
                      <a:endParaRPr lang="ru-RU" sz="14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185</a:t>
                      </a:r>
                      <a:endParaRPr lang="ru-RU" sz="14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176</a:t>
                      </a:r>
                      <a:endParaRPr lang="ru-RU" sz="14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216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191</a:t>
                      </a:r>
                      <a:endParaRPr lang="ru-RU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51520" y="54726"/>
            <a:ext cx="871296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научно-исследовательском направлении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Конкурс на лучшую научную книгу 2014 года (Фонд развития отечественного образования, г. Сочи):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Лебедев В.С., Маленков В.В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направлении художественно-творческой деятельности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следующие конкурсы и результаты: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Всероссийский фестиваль архитектуры, дизайна, искусств (г. Тюмень), Диплом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степени –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Короткова Ольга Геннадьевна;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Национальный конкурс в области дизайна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VICTORIA DESING AWARDS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2015, г. Москва: Приз «Российская Виктория» -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Короткова Ольга Геннадьевна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Конкурс коммерческих интернет-сайтов Торгово-промышленной палаты Тюменской области: Дипломы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степени в разных номинациях –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Елфимов Никита Алексеевич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Международный смотр-конкурс ВКР по архитектуре и дизайну, г. Железноводск: Диплом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степени за учебное пособие «100 и 1 задание для дизайнеров – авторы –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преподаватели кафедры средового и графического дизайна;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Всероссийский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Бажовский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фестиваль народного творчества Челябинской области: Диплом лауреата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степени - Командное первенство среди мастеров традиционных ремесел –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кафедра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ДПИиЭ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Всероссийский конкурс гражданских инициатив: Диплом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степени –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Ушаков Алексей Леонидович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Международный конкурс театрального искусства «Золотое сечение», г. Москва: Лауреат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степени –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Галяветдинова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Марина Михайловна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Международный конкурс театрального искусства «Золотое сечение», г. Москва: Лауреат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степени и Международный молодежный фестиваль «Театральная революция», г. Тюмень: Гран-При–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Васильева Э.В.;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Преподаватели кафедры живописи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успешно приняли участие в 6 конкурсах профессионального мастерства;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Преподаватели кафедры вокального искусства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успешно приняли участие в 4 конкурсах профессионального мастерства;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Преподаватели кафедры музыкального искусства эстрады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успешно приняли участие в 9 конкурсах профессионального мастерства;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Театр «Актис»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принял участие во Всероссийском фестивале дипломных работ высших театральных учебных заведений "Будущее театральной России" в Ярославле, со спектаклем "Мой милый Плюшкин" по пьесе В.Ольшанского.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038870" y="-31538"/>
            <a:ext cx="50662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Сравнение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показателей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ВУЗов отрасли культуры РФ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332657"/>
          <a:ext cx="9144000" cy="655349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3514"/>
                <a:gridCol w="4660502"/>
                <a:gridCol w="1520657"/>
                <a:gridCol w="1476190"/>
                <a:gridCol w="993137"/>
              </a:tblGrid>
              <a:tr h="592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Название организации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Число цитирований в РИНЦ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(2010-2014 гг.)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Общее число публикаций </a:t>
                      </a:r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организации в РИНЦ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ru-RU" sz="1000" b="1" dirty="0">
                          <a:latin typeface="Times New Roman" pitchFamily="18" charset="0"/>
                          <a:cs typeface="Times New Roman" pitchFamily="18" charset="0"/>
                        </a:rPr>
                        <a:t>-индекс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(индекс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 pitchFamily="18" charset="0"/>
                          <a:cs typeface="Times New Roman" pitchFamily="18" charset="0"/>
                        </a:rPr>
                        <a:t>Хирша</a:t>
                      </a:r>
                      <a:r>
                        <a:rPr lang="ru-RU" sz="10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19062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Московский государственный институт культуры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1021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4 189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18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38766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Санкт-Петербургская государственная консерватория им. Н.А. Римского-Корсакова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457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2163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28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38766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Санкт-Петербургский государственный институт культуры и искусств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406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2 367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13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19062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Казанский государственный институт культуры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348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1 844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31203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Кемеровский государственный институт культуры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303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1 581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7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38766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Белгородский государственный институт искусств и культуры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299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1 201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38766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Краснодарский государственный институт культуры и искусств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290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3 441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8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31203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Челябинский государственный институт культуры и искусств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248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1 759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9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38766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Саратовская государственная консерватория им. Л.В. Собинова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227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1806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11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19062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Самарский государственный институт культуры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192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956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9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38766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Нижегородская государственная консерватория им. М.И. Глинки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173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1867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16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19062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Российская академия музыки им. Гнесиных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106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953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11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38766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Петрозаводская государственная консерватория им. А.К. Глазунова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86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429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6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38766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Восточно-Сибирский государственный институт культуры и искусств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69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660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5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31203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Красноярский государственный институт искусств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66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644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8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19062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Алтайский государственный институт культуры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52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711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5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19062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Астраханская государственная консерватория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47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172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5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26244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Новосибирская государственная консерватория им. М.И. Глинки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46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452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7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31203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Тюменский государственный институт культуры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39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320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5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  <a:tr h="19062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Пермский государственный институт культуры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39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300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5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42" marR="36142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Сравнение показателей ВУЗов отрасли культуры РФ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620689"/>
          <a:ext cx="8424936" cy="563592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54708"/>
                <a:gridCol w="4294010"/>
                <a:gridCol w="1401076"/>
                <a:gridCol w="1360104"/>
                <a:gridCol w="915038"/>
              </a:tblGrid>
              <a:tr h="821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Название организации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Число цитирований в РИНЦ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(2010-2014 гг.)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Общее число публикаций организации в РИНЦ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-индекс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(индекс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 pitchFamily="18" charset="0"/>
                          <a:cs typeface="Times New Roman" pitchFamily="18" charset="0"/>
                        </a:rPr>
                        <a:t>Хирша</a:t>
                      </a: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</a:tr>
              <a:tr h="45663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Арктический государственный институт культуры и искусств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441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</a:tr>
              <a:tr h="45663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Московский государственный академический художественный институт им. В.И. Сурикова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193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</a:tr>
              <a:tr h="22831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Орловский государственный институт культуры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722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</a:tr>
              <a:tr h="22831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Литературный институт имени  А.М. Горького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426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</a:tr>
              <a:tr h="45663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Магнитогорская государственная консерватория им М.И. Глинки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312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</a:tr>
              <a:tr h="45663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Хабаровский государственный институт искусств и культуры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405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</a:tr>
              <a:tr h="45663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Смоленский государственный институт искусств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</a:tr>
              <a:tr h="45663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Дальневосточный государственный институт искусств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</a:tr>
              <a:tr h="68495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Санкт-Петербургский государственный академический институт живописи, скульптуры и архитектуры имени И.Е. Репина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646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</a:tr>
              <a:tr h="45663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Уральская государственная консерватория им. М.П. Мусоргского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</a:tr>
              <a:tr h="45663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Северо-Кавказский государственный институт искусств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995" marR="55995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155024" y="59323"/>
            <a:ext cx="48339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ПУБЛИКАЦИОННОЙ АКТИВНОСТИ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7" y="620689"/>
          <a:ext cx="8352927" cy="518457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720079"/>
                <a:gridCol w="4295801"/>
                <a:gridCol w="1754263"/>
                <a:gridCol w="1582784"/>
              </a:tblGrid>
              <a:tr h="60692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п/п</a:t>
                      </a:r>
                      <a:endParaRPr lang="ru-RU" sz="160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ФИО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Суммарное число цитирований автора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92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01.01.2015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01.01.2016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/>
                </a:tc>
              </a:tr>
              <a:tr h="92032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1.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Маленков Вячеслав Викторович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70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105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</a:tr>
              <a:tr h="60692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2.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Акулич</a:t>
                      </a: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Евгений Михайлович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45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61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</a:tr>
              <a:tr h="606926">
                <a:tc rowSpan="2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3.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Фомичева Ирина Георгиевна</a:t>
                      </a:r>
                      <a:endParaRPr lang="ru-RU" sz="160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39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39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</a:tr>
              <a:tr h="6069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Кононова Татьяна Михайловна</a:t>
                      </a:r>
                      <a:endParaRPr lang="ru-RU" sz="160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4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39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</a:tr>
              <a:tr h="606926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4.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Дёмина Лилия Васильевна</a:t>
                      </a:r>
                      <a:endParaRPr lang="ru-RU" sz="160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37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37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</a:tr>
              <a:tr h="92032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5.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Скульмовская Любовь Григорьевна</a:t>
                      </a:r>
                      <a:endParaRPr lang="ru-RU" sz="160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31</a:t>
                      </a:r>
                      <a:endParaRPr lang="ru-RU" sz="1600" b="1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31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2791" marR="62791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51520" y="286382"/>
            <a:ext cx="8496944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Достаточно широк спектр внешних научно-практических конференций, где приняли участие студенты института. Всего 23 научных мероприятия. </a:t>
            </a: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Среди них: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XXIV 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Международный смотр – конкурсе выпускных квалификационных работ по архитектуре и дизайну. (МООСАО); 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Международная студенческая электронная научная конференция, г. Москва, Российская Академия Естествознания;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Межрегиональный симпозиум «Фарфоровые страницы», посвященный году литературы в России;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Опыт и проблемы реформирования системы менеджмента на современном предприятии: тактика и стратегия:  Х</a:t>
            </a: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международная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науч.-практ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конференция, февраль 2015 г., Пенза;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Студенческий научный форум: V</a:t>
            </a: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международная студенческая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электр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научная конференция, 15 февраля – 31 марта 2015 г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VII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Областная научно-практическая конференция «Проблемы экологии глазами учащихся и студентов»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Департамент образования науки Тюменской области, ГАП ОУ ТО «Тюменский колледж водного транспорта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8-20 ноября, 2015 г. студенты кафедры туризма (5 чел.)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 профессиональный конкурс по информационной системе 1С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Москва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28.03.15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Лумяник Н., Каф.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ИиИТ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IV Всероссийский профессиональный конкурс «Лучший пользователь информационной системы 1С:ИТС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Всероссийские соревнования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сфере ИКТ «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Honor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Cup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в номинации MBB (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Mobile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Broad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Band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– широкополосная мобильная связь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25.09.2015.</a:t>
            </a:r>
            <a:endParaRPr kumimoji="0" lang="ru-RU" sz="15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-1" y="-60395"/>
            <a:ext cx="91440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14.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Результативность участия Институт в студенческой Олимпиаде </a:t>
            </a:r>
          </a:p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«Интеллект-2015»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476673"/>
          <a:ext cx="8640960" cy="590465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74411"/>
                <a:gridCol w="948821"/>
                <a:gridCol w="1652114"/>
                <a:gridCol w="1533926"/>
                <a:gridCol w="1079360"/>
                <a:gridCol w="1628941"/>
                <a:gridCol w="1323387"/>
              </a:tblGrid>
              <a:tr h="8506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№ </a:t>
                      </a:r>
                      <a:r>
                        <a:rPr lang="ru-RU" sz="1400" dirty="0" err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</a:t>
                      </a: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ru-RU" sz="1400" dirty="0" err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Итоги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2011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2012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2013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2014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2015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</a:tr>
              <a:tr h="8506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</a:t>
                      </a: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место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Педагогика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НЕТ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НЕТ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Графический дизайн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Философия</a:t>
                      </a:r>
                      <a:endParaRPr lang="ru-RU" sz="140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</a:tr>
              <a:tr h="11459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</a:t>
                      </a:r>
                      <a:endParaRPr lang="ru-RU" sz="140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II</a:t>
                      </a: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место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НЕТ</a:t>
                      </a:r>
                      <a:endParaRPr lang="ru-RU" sz="140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Экономическая теория</a:t>
                      </a:r>
                      <a:endParaRPr lang="ru-RU" sz="140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НЕТ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Графический дизайн,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Философия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Графический дизайн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</a:tr>
              <a:tr h="5906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</a:t>
                      </a:r>
                      <a:endParaRPr lang="ru-RU" sz="140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III</a:t>
                      </a: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место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НЕТ</a:t>
                      </a:r>
                      <a:endParaRPr lang="ru-RU" sz="140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НЕТ</a:t>
                      </a:r>
                      <a:endParaRPr lang="ru-RU" sz="140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НЕТ</a:t>
                      </a:r>
                      <a:endParaRPr lang="ru-RU" sz="140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Педагогика</a:t>
                      </a:r>
                      <a:endParaRPr lang="ru-RU" sz="140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Педагогика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</a:tr>
              <a:tr h="213036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4</a:t>
                      </a:r>
                      <a:endParaRPr lang="ru-RU" sz="140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Спец. приз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Психология,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Экономическая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теория</a:t>
                      </a:r>
                      <a:endParaRPr lang="ru-RU" sz="140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Психология,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Математика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НЕТ</a:t>
                      </a:r>
                      <a:endParaRPr lang="ru-RU" sz="140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Психология,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Английский язык,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Менеджмент,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Математика,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Философия</a:t>
                      </a:r>
                      <a:endParaRPr lang="ru-RU" sz="140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Психология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Математика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</a:tr>
              <a:tr h="336411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ВСЕГО: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9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5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46" marR="64546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2107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588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15.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Объем финансирования проектов по творческо-исполнительской и научной деятельности, проводимых на базе Института в 2009-2014 гг.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31" y="836712"/>
          <a:ext cx="8568949" cy="43204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84173"/>
                <a:gridCol w="1080120"/>
                <a:gridCol w="1080120"/>
                <a:gridCol w="935732"/>
                <a:gridCol w="936476"/>
                <a:gridCol w="936104"/>
                <a:gridCol w="1080120"/>
                <a:gridCol w="936104"/>
              </a:tblGrid>
              <a:tr h="72008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b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годы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2009</a:t>
                      </a:r>
                      <a:r>
                        <a:rPr lang="ru-RU" sz="1400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г.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r>
                        <a:rPr lang="ru-RU" sz="1400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г.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2011</a:t>
                      </a:r>
                      <a:r>
                        <a:rPr lang="ru-RU" sz="1400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г.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  <a:r>
                        <a:rPr lang="ru-RU" sz="1400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г.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  <a:r>
                        <a:rPr lang="ru-RU" sz="1400" b="1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г.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2014 г.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2015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</a:tr>
              <a:tr h="1440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количество проектов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13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14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11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18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16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19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</a:tr>
              <a:tr h="1440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общая сумма (тыс. руб.)</a:t>
                      </a:r>
                      <a:endParaRPr lang="ru-RU" sz="1600" b="1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10 574</a:t>
                      </a:r>
                      <a:endParaRPr lang="ru-RU" sz="1400" b="1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10 661</a:t>
                      </a:r>
                      <a:endParaRPr lang="ru-RU" sz="1400" b="1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7 199</a:t>
                      </a:r>
                      <a:endParaRPr lang="ru-RU" sz="1400" b="1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5 949</a:t>
                      </a:r>
                      <a:endParaRPr lang="ru-RU" sz="1400" b="1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7 444</a:t>
                      </a:r>
                      <a:endParaRPr lang="ru-RU" sz="1400" b="1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7 240 544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7782,16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196" marR="68196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95901"/>
            <a:ext cx="88924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1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Остепененность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профессорско-преподавательского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состава Института.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692694"/>
          <a:ext cx="8784975" cy="576064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615883"/>
                <a:gridCol w="989832"/>
                <a:gridCol w="893387"/>
                <a:gridCol w="967836"/>
                <a:gridCol w="967836"/>
                <a:gridCol w="893387"/>
                <a:gridCol w="2456814"/>
              </a:tblGrid>
              <a:tr h="4903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ученые степени, звания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общее количество штатных педагогических работников и внутренних совместителей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9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2010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г.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2011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г.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2012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г.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2013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г.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2014 г.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2015 г.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</a:tr>
              <a:tr h="879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доктор наук -профессор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Захарова Л.Н.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Рожко К.Г.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 pitchFamily="18" charset="0"/>
                          <a:cs typeface="Times New Roman" pitchFamily="18" charset="0"/>
                        </a:rPr>
                        <a:t>Скульмовская</a:t>
                      </a: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Л.Г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Фомичева И.Г.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</a:tr>
              <a:tr h="1319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доктор наук -доцент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Акулич Е.М.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Васильева Е.Н.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Демина Л.В.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Кононова Т.М.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Семенова В.И.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Шишкин И.Г.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</a:tr>
              <a:tr h="219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доктор наук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</a:tr>
              <a:tr h="3487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всего докторов наук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</a:tr>
              <a:tr h="439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кандидат наук -профессор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</a:tr>
              <a:tr h="439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кандидат наук -доцент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</a:tr>
              <a:tr h="219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кандидат наук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</a:tr>
              <a:tr h="523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всего кандидатов наук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</a:tr>
              <a:tr h="219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профессор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</a:tr>
              <a:tr h="219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доцент 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</a:tr>
              <a:tr h="219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ru-RU" sz="12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629" marR="55629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818443" y="-9291"/>
            <a:ext cx="35071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Творческие коллективы Института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404663"/>
          <a:ext cx="8784976" cy="65252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60040"/>
                <a:gridCol w="6261771"/>
                <a:gridCol w="2163165"/>
              </a:tblGrid>
              <a:tr h="3813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№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/>
                        <a:t>п</a:t>
                      </a:r>
                      <a:r>
                        <a:rPr lang="ru-RU" sz="1100" dirty="0"/>
                        <a:t>/</a:t>
                      </a:r>
                      <a:r>
                        <a:rPr lang="ru-RU" sz="1100" dirty="0" err="1"/>
                        <a:t>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Название коллектива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Руководитель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290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1.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Фольклорно-этнографический ансамбль «</a:t>
                      </a:r>
                      <a:r>
                        <a:rPr lang="ru-RU" sz="1100" dirty="0" err="1"/>
                        <a:t>ЯромилЪ</a:t>
                      </a:r>
                      <a:r>
                        <a:rPr lang="ru-RU" sz="1100" dirty="0"/>
                        <a:t>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Р.В. Лосева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3813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2.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Академический хор студентов очной формы обучения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В.В. Петрова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И.Н. Бибеева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190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3.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Учебный театр «Актис»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В.В. Архипов, Е.В. Орлова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190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4.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Учебный театр кафедры режиссуры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А.Л. Ушаков, М.В. Жабровец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290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5.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Оркестр русских народных инструментов студентов дневного отделения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Т.А. Жданова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290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6.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Ансамбль русских народных инструментов «Крещендо»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Т.А. Жданова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190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7.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Театр танца «Академия»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А.В. Овчинников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193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Театр танца «Возрождение»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В.Ф. Кулова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290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+mn-lt"/>
                          <a:ea typeface="+mn-ea"/>
                          <a:cs typeface="+mn-cs"/>
                        </a:rPr>
                        <a:t>9.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Оркестр русских народных инструментов студентов заочного отделения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Л.А. Волков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290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+mn-lt"/>
                          <a:ea typeface="+mn-ea"/>
                          <a:cs typeface="+mn-cs"/>
                        </a:rPr>
                        <a:t>10.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Ансамбль русских народных инструментов «Элегия»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Л.А. Волков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190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11.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Вокальный ансамбль «Дежавю»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И.Б. Бархатова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290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12.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Вокальный дуэт Левков Виталий и Горбунов Николай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И.Б. Бархатова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190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13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Ансамбль «Максимум»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И.Б. Бархатова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190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14.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Ансамбль «Фантастика»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Н.В. Толмачева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190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15.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Эстрадный оркестр «Биг Бэнд»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Т.В. Бахров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290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16.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Вокальный ансамбль студентов хорового отделения «Глория»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Т.Ю. Шевелева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290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17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Хор студентов отделения «Хоровое дирижирование» Колледжа искусств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Л.Г. Лезина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290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18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Камерный оркестр (оркестровые струнные инструменты)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В.А. Петрова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190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19.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Оркестр народных инструментов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В.А. Карягин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190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+mn-lt"/>
                          <a:ea typeface="+mn-ea"/>
                          <a:cs typeface="+mn-cs"/>
                        </a:rPr>
                        <a:t>20.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Инструментальный ансамбль «Шутка»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В.А. Карягин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4362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21.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Концертно-творческий студенческий коллектив, в составе которого трио «Баттерфляй»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Н.А. Семешко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190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22.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Эстрадно-симфонический оркестр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Т.В. Бахров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190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23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Балет «</a:t>
                      </a:r>
                      <a:r>
                        <a:rPr lang="en-US" sz="1100" dirty="0"/>
                        <a:t>Art-Dance</a:t>
                      </a:r>
                      <a:r>
                        <a:rPr lang="ru-RU" sz="1100" dirty="0"/>
                        <a:t>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В.В. Арцер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  <a:tr h="3813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24.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/>
                        <a:t>Арт-группа</a:t>
                      </a:r>
                      <a:r>
                        <a:rPr lang="ru-RU" sz="1100" dirty="0"/>
                        <a:t> «</a:t>
                      </a:r>
                      <a:r>
                        <a:rPr lang="en-US" sz="1100" dirty="0"/>
                        <a:t>Cool-Age</a:t>
                      </a:r>
                      <a:r>
                        <a:rPr lang="ru-RU" sz="1100" dirty="0"/>
                        <a:t>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Н.А. Соломатова, А.С. </a:t>
                      </a:r>
                      <a:r>
                        <a:rPr lang="ru-RU" sz="1100" dirty="0" err="1"/>
                        <a:t>Вириясова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74" marR="34874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12072" y="332656"/>
            <a:ext cx="39198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Творческие коллективы Института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83568" y="836712"/>
          <a:ext cx="7776864" cy="490888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768676"/>
                <a:gridCol w="4857472"/>
                <a:gridCol w="2150716"/>
              </a:tblGrid>
              <a:tr h="348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Профессиональные творческие коллективы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70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Государственный ансамбль танца «Зори Тюмени»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В.А. Арцер, </a:t>
                      </a:r>
                      <a:endParaRPr lang="ru-RU" sz="16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Г.В</a:t>
                      </a: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Арцер,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В.В. Арцер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</a:tr>
              <a:tr h="7270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Команда </a:t>
                      </a:r>
                      <a:r>
                        <a:rPr lang="ru-RU" sz="1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формейшн</a:t>
                      </a: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«Вера»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М.А. Потапова, </a:t>
                      </a:r>
                      <a:endParaRPr lang="ru-RU" sz="16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А.И</a:t>
                      </a: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Постельняк</a:t>
                      </a: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А.С. Литвинов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</a:tr>
              <a:tr h="7270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Фольклорно-этнографический ансамбль «Росстань»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Л.В. Демина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</a:tr>
              <a:tr h="7270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Эстрадно-джазовый ансамбль «</a:t>
                      </a:r>
                      <a:r>
                        <a:rPr lang="en-US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Crooning jazz</a:t>
                      </a: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 (коллектив-партнер)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В.Л. </a:t>
                      </a:r>
                      <a:r>
                        <a:rPr lang="ru-RU" sz="1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Новокаускас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</a:tr>
              <a:tr h="7270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Оркестр народных инструментов «Баян-каприччио»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Л.М. Хоменко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</a:tr>
              <a:tr h="348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Самодеятельные творческие коллективы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Ансамбль цыганской песни «</a:t>
                      </a:r>
                      <a:r>
                        <a:rPr lang="ru-RU" sz="16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Милай</a:t>
                      </a: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И.В. Кузнецова</a:t>
                      </a:r>
                      <a:endParaRPr lang="ru-RU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23" marR="68523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51520" y="-63787"/>
            <a:ext cx="86409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Количество созданных творческих программ 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гастрольные мероприятия.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548680"/>
          <a:ext cx="9144000" cy="659783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67342"/>
                <a:gridCol w="2578812"/>
                <a:gridCol w="2092623"/>
                <a:gridCol w="2418248"/>
                <a:gridCol w="1586975"/>
              </a:tblGrid>
              <a:tr h="7092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/>
                        <a:t>№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/>
                        <a:t>п</a:t>
                      </a:r>
                      <a:r>
                        <a:rPr lang="ru-RU" sz="1100" dirty="0"/>
                        <a:t>/</a:t>
                      </a:r>
                      <a:r>
                        <a:rPr lang="ru-RU" sz="1100" dirty="0" err="1"/>
                        <a:t>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/>
                        <a:t>Кафедра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Количество творческих программ /проектов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Количество гастрольных мероприятий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в 2014 году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Количество гастрольных мероприятий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в 2015 году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</a:tr>
              <a:tr h="187119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/>
                        <a:t>Факультет музыки, театра и хореографии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3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1.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Вокального искусства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10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10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15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</a:tr>
              <a:tr h="374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/>
                        <a:t>2.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/>
                        <a:t>Фортепиано и </a:t>
                      </a:r>
                      <a:r>
                        <a:rPr lang="ru-RU" sz="1100" dirty="0" err="1"/>
                        <a:t>концертмейстерства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</a:tr>
              <a:tr h="5366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3.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Оркестрового дирижирования и народных инструментов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14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</a:tr>
              <a:tr h="2683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4.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Спортивного и эстрадного танца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</a:tr>
              <a:tr h="2683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5.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Музыкального искусства эстрады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</a:tr>
              <a:tr h="2683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6.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Хорового дирижирования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26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</a:tr>
              <a:tr h="2683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7.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Специального фортепиано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10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</a:tr>
              <a:tr h="1871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8.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Народного танца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92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76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</a:tr>
              <a:tr h="5366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9.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Режиссуры театрализованных представлений и праздников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</a:tr>
              <a:tr h="4025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10.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Теории музыки и музыкального образования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</a:tr>
              <a:tr h="187119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/>
                        <a:t>Факультет дизайна,  визуальных искусств и архитектуры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5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11.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Средового и графического дизайна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8100" marR="38100" marT="0" marB="0" anchor="ctr"/>
                </a:tc>
              </a:tr>
              <a:tr h="4025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12.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Мультимедийных технологий и анимаций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8100" marR="38100" marT="0" marB="0" anchor="ctr"/>
                </a:tc>
              </a:tr>
              <a:tr h="290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13.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Дизайна костюма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8100" marR="38100" marT="0" marB="0" anchor="ctr"/>
                </a:tc>
              </a:tr>
              <a:tr h="4788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14.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/>
                        <a:t>Архитектуры и градостроительства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8100" marR="38100" marT="0" marB="0" anchor="ctr"/>
                </a:tc>
              </a:tr>
              <a:tr h="187119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/>
                        <a:t>Колледж искусств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71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15.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/>
                        <a:t>73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11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/>
                        <a:t>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</a:tr>
              <a:tr h="1871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/>
                        <a:t>ИТОГО: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/>
                        <a:t>214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/>
                        <a:t>140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/>
                        <a:t>116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2880320"/>
          </a:xfrm>
        </p:spPr>
        <p:txBody>
          <a:bodyPr>
            <a:normAutofit/>
          </a:bodyPr>
          <a:lstStyle/>
          <a:p>
            <a:pPr algn="ctr"/>
            <a:r>
              <a:rPr lang="ru-RU" sz="88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  <a:br>
              <a:rPr lang="ru-RU" sz="88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8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внимание!</a:t>
            </a:r>
            <a:endParaRPr lang="ru-RU" sz="8800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5536" y="-37601"/>
            <a:ext cx="84969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2.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Сведения об ученых званиях, присвоенных в 2012-2015 гг. представителям профессорско-преподавательского состава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Института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3" y="764704"/>
          <a:ext cx="8712967" cy="532859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60039"/>
                <a:gridCol w="720080"/>
                <a:gridCol w="1440160"/>
                <a:gridCol w="648072"/>
                <a:gridCol w="1584176"/>
                <a:gridCol w="720080"/>
                <a:gridCol w="1440160"/>
                <a:gridCol w="648073"/>
                <a:gridCol w="1152127"/>
              </a:tblGrid>
              <a:tr h="196712">
                <a:tc rowSpan="2">
                  <a:txBody>
                    <a:bodyPr/>
                    <a:lstStyle/>
                    <a:p>
                      <a:pPr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ученое звание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vert="vert27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  <a:r>
                        <a:rPr lang="ru-RU" sz="1100" b="1" baseline="0" dirty="0" smtClean="0">
                          <a:latin typeface="+mn-lt"/>
                          <a:ea typeface="+mn-ea"/>
                          <a:cs typeface="+mn-cs"/>
                        </a:rPr>
                        <a:t> г.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  <a:r>
                        <a:rPr lang="ru-RU" sz="1100" b="1" baseline="0" dirty="0" smtClean="0">
                          <a:latin typeface="+mn-lt"/>
                          <a:ea typeface="+mn-ea"/>
                          <a:cs typeface="+mn-cs"/>
                        </a:rPr>
                        <a:t> г.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2014 г.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2015 г.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338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Количество присвоенных званий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ФИО лица, </a:t>
                      </a:r>
                      <a:endParaRPr lang="ru-RU" sz="1100" b="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которому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присвоено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звание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количество присвоенных званий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ФИО лица, </a:t>
                      </a:r>
                      <a:endParaRPr lang="ru-RU" sz="1100" b="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которому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присвоено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звание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количество присвоенных званий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ФИО лица, которому присвоено звание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количество присвоенных званий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ФИО лица, которому присвоено звание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/>
                </a:tc>
              </a:tr>
              <a:tr h="945702">
                <a:tc>
                  <a:txBody>
                    <a:bodyPr/>
                    <a:lstStyle/>
                    <a:p>
                      <a:pPr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профессор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0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---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3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С.В. Трифонов, </a:t>
                      </a:r>
                      <a:endParaRPr lang="ru-RU" sz="1100" b="0" dirty="0" smtClean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А.Н</a:t>
                      </a:r>
                      <a:r>
                        <a:rPr lang="ru-RU" sz="1100" b="0" dirty="0"/>
                        <a:t>. </a:t>
                      </a:r>
                      <a:r>
                        <a:rPr lang="ru-RU" sz="1100" b="0" dirty="0" err="1"/>
                        <a:t>Шешуков</a:t>
                      </a:r>
                      <a:r>
                        <a:rPr lang="ru-RU" sz="1100" b="0" dirty="0"/>
                        <a:t>, </a:t>
                      </a:r>
                      <a:endParaRPr lang="ru-RU" sz="1100" b="0" dirty="0" smtClean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В.С</a:t>
                      </a:r>
                      <a:r>
                        <a:rPr lang="ru-RU" sz="1100" b="0" dirty="0"/>
                        <a:t>. Соболь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2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Н.А. </a:t>
                      </a:r>
                      <a:r>
                        <a:rPr lang="ru-RU" sz="1100" b="0" dirty="0" err="1"/>
                        <a:t>Кунилова</a:t>
                      </a:r>
                      <a:r>
                        <a:rPr lang="ru-RU" sz="1100" b="0" dirty="0"/>
                        <a:t>, </a:t>
                      </a:r>
                      <a:endParaRPr lang="ru-RU" sz="1100" b="0" dirty="0" smtClean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С.А</a:t>
                      </a:r>
                      <a:r>
                        <a:rPr lang="ru-RU" sz="1100" b="0" dirty="0"/>
                        <a:t>. Струнников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0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---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anchor="ctr"/>
                </a:tc>
              </a:tr>
              <a:tr h="3152341">
                <a:tc>
                  <a:txBody>
                    <a:bodyPr/>
                    <a:lstStyle/>
                    <a:p>
                      <a:pPr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доцент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7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М.В. Носырева,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Р.Х. </a:t>
                      </a:r>
                      <a:r>
                        <a:rPr lang="ru-RU" sz="1100" b="0" dirty="0" err="1"/>
                        <a:t>Чаббаров</a:t>
                      </a:r>
                      <a:r>
                        <a:rPr lang="ru-RU" sz="1100" b="0" dirty="0"/>
                        <a:t>,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О.Л. Козловская, </a:t>
                      </a:r>
                      <a:endParaRPr lang="ru-RU" sz="1100" b="0" dirty="0" smtClean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В.М</a:t>
                      </a:r>
                      <a:r>
                        <a:rPr lang="ru-RU" sz="1100" b="0" dirty="0"/>
                        <a:t>. Хоменко, </a:t>
                      </a:r>
                      <a:endParaRPr lang="ru-RU" sz="1100" b="0" dirty="0" smtClean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А.А</a:t>
                      </a:r>
                      <a:r>
                        <a:rPr lang="ru-RU" sz="1100" b="0" dirty="0"/>
                        <a:t>. </a:t>
                      </a:r>
                      <a:r>
                        <a:rPr lang="ru-RU" sz="1100" b="0" dirty="0" err="1"/>
                        <a:t>Мазенкова</a:t>
                      </a:r>
                      <a:r>
                        <a:rPr lang="ru-RU" sz="1100" b="0" dirty="0"/>
                        <a:t>, </a:t>
                      </a:r>
                      <a:endParaRPr lang="ru-RU" sz="1100" b="0" dirty="0" smtClean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С.Г</a:t>
                      </a:r>
                      <a:r>
                        <a:rPr lang="ru-RU" sz="1100" b="0" dirty="0"/>
                        <a:t>. </a:t>
                      </a:r>
                      <a:r>
                        <a:rPr lang="ru-RU" sz="1100" b="0" dirty="0" err="1"/>
                        <a:t>Грауберг</a:t>
                      </a:r>
                      <a:r>
                        <a:rPr lang="ru-RU" sz="1100" b="0" dirty="0"/>
                        <a:t>, </a:t>
                      </a:r>
                      <a:endParaRPr lang="ru-RU" sz="1100" b="0" dirty="0" smtClean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А.К</a:t>
                      </a:r>
                      <a:r>
                        <a:rPr lang="ru-RU" sz="1100" b="0" dirty="0"/>
                        <a:t>. Ковалевский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10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А.В. Гордиенко, </a:t>
                      </a:r>
                      <a:endParaRPr lang="ru-RU" sz="1100" b="0" dirty="0" smtClean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М.Г</a:t>
                      </a:r>
                      <a:r>
                        <a:rPr lang="ru-RU" sz="1100" b="0" dirty="0"/>
                        <a:t>. </a:t>
                      </a:r>
                      <a:r>
                        <a:rPr lang="ru-RU" sz="1100" b="0" dirty="0" err="1"/>
                        <a:t>Колоскова</a:t>
                      </a:r>
                      <a:r>
                        <a:rPr lang="ru-RU" sz="1100" b="0" dirty="0"/>
                        <a:t>, </a:t>
                      </a:r>
                      <a:endParaRPr lang="ru-RU" sz="1100" b="0" dirty="0" smtClean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Л.Ю</a:t>
                      </a:r>
                      <a:r>
                        <a:rPr lang="ru-RU" sz="1100" b="0" dirty="0"/>
                        <a:t>. </a:t>
                      </a:r>
                      <a:r>
                        <a:rPr lang="ru-RU" sz="1100" b="0" dirty="0" err="1"/>
                        <a:t>Лешукова</a:t>
                      </a:r>
                      <a:r>
                        <a:rPr lang="ru-RU" sz="1100" b="0" dirty="0" smtClean="0"/>
                        <a:t>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 </a:t>
                      </a:r>
                      <a:r>
                        <a:rPr lang="ru-RU" sz="1100" b="0" dirty="0"/>
                        <a:t>Н.Н. Павлова,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А.А. </a:t>
                      </a:r>
                      <a:r>
                        <a:rPr lang="ru-RU" sz="1100" b="0" dirty="0" err="1"/>
                        <a:t>Почежерцев</a:t>
                      </a:r>
                      <a:r>
                        <a:rPr lang="ru-RU" sz="1100" b="0" dirty="0"/>
                        <a:t>, Ф.Д. </a:t>
                      </a:r>
                      <a:r>
                        <a:rPr lang="ru-RU" sz="1100" b="0" dirty="0" err="1"/>
                        <a:t>Фахрутдинова</a:t>
                      </a:r>
                      <a:r>
                        <a:rPr lang="ru-RU" sz="1100" b="0" dirty="0"/>
                        <a:t>, Т.Ю. Шевелева, </a:t>
                      </a:r>
                      <a:endParaRPr lang="ru-RU" sz="1100" b="0" dirty="0" smtClean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А.В</a:t>
                      </a:r>
                      <a:r>
                        <a:rPr lang="ru-RU" sz="1100" b="0" dirty="0"/>
                        <a:t>. Барыкин,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Л.Ф. </a:t>
                      </a:r>
                      <a:r>
                        <a:rPr lang="ru-RU" sz="1100" b="0" dirty="0" err="1"/>
                        <a:t>Балина</a:t>
                      </a:r>
                      <a:r>
                        <a:rPr lang="ru-RU" sz="1100" b="0" dirty="0"/>
                        <a:t>,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И.Б. </a:t>
                      </a:r>
                      <a:r>
                        <a:rPr lang="ru-RU" sz="1100" b="0" dirty="0" err="1"/>
                        <a:t>Бархатова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6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О.Н. Бердюгина,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Л.В. Демина,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И.В. </a:t>
                      </a:r>
                      <a:r>
                        <a:rPr lang="ru-RU" sz="1100" b="0" dirty="0" err="1"/>
                        <a:t>Латыпова</a:t>
                      </a:r>
                      <a:r>
                        <a:rPr lang="ru-RU" sz="1100" b="0" dirty="0"/>
                        <a:t>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В.П. Клюева,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М.В. Кораблина </a:t>
                      </a:r>
                      <a:r>
                        <a:rPr lang="ru-RU" sz="1100" b="0" dirty="0" smtClean="0"/>
                        <a:t>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/>
                        <a:t>А.В</a:t>
                      </a:r>
                      <a:r>
                        <a:rPr lang="ru-RU" sz="1100" b="0" dirty="0"/>
                        <a:t>. Придорожный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,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3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В.С. Лебедев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Э.А. </a:t>
                      </a:r>
                      <a:r>
                        <a:rPr lang="ru-RU" sz="1100" b="0" dirty="0" err="1"/>
                        <a:t>Мулявина</a:t>
                      </a:r>
                      <a:endParaRPr lang="ru-RU" sz="1100" b="0" dirty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/>
                        <a:t>В.В. Маленков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u="sng" dirty="0"/>
                        <a:t>Документы в ВАК </a:t>
                      </a:r>
                      <a:r>
                        <a:rPr lang="ru-RU" sz="1100" b="0" u="sng" dirty="0" smtClean="0"/>
                        <a:t> на </a:t>
                      </a:r>
                      <a:r>
                        <a:rPr lang="ru-RU" sz="1100" b="0" u="sng" dirty="0"/>
                        <a:t>рассмотрении</a:t>
                      </a:r>
                      <a:endParaRPr lang="ru-RU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188640"/>
            <a:ext cx="8496944" cy="576535"/>
          </a:xfrm>
        </p:spPr>
        <p:txBody>
          <a:bodyPr>
            <a:noAutofit/>
          </a:bodyPr>
          <a:lstStyle/>
          <a:p>
            <a:pPr algn="ctr"/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Таблица 3.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Численность аспирантов первого года обучения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направлениям подготовки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3" y="692694"/>
          <a:ext cx="8856983" cy="568863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46341"/>
                <a:gridCol w="1393451"/>
                <a:gridCol w="1392587"/>
                <a:gridCol w="1392587"/>
                <a:gridCol w="1392305"/>
                <a:gridCol w="1339712"/>
              </a:tblGrid>
              <a:tr h="441188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Код направления подготовки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Численность аспирантов </a:t>
                      </a:r>
                      <a:endParaRPr lang="ru-RU" sz="12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 </a:t>
                      </a: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конец года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Из общей численности аспирантов 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25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всего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обучавшихся </a:t>
                      </a:r>
                      <a:endParaRPr lang="ru-RU" sz="12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 </a:t>
                      </a: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очной форме обучения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обучавшихся за счет бюджетных ассигнований федерального бюджета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обучавшихся по прямым договорам с физическими и юридическими лицами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</a:tr>
              <a:tr h="4411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Численность аспирантов - всего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</a:tr>
              <a:tr h="220593"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Численность аспирантов по направлениям подготовки: 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11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Социологические науки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39.06.01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</a:tr>
              <a:tr h="4411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Исторические науки и археология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46.06.01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</a:tr>
              <a:tr h="4411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Философия, этика и религиоведение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47.06.01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</a:tr>
              <a:tr h="2205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Культурология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51.06.01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</a:tr>
              <a:tr h="11029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 том числе- численность аспирантов иностранных государств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х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</a:tr>
              <a:tr h="4559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из них стран СНГ</a:t>
                      </a:r>
                      <a:endParaRPr lang="ru-RU" sz="1200" b="1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х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ru-RU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610" marR="6361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584593" y="-71877"/>
            <a:ext cx="5902598" cy="592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4.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Численность аспирантов 2-4 года обучения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отраслям наук и специальностям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548684"/>
          <a:ext cx="8712967" cy="596166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62564"/>
                <a:gridCol w="1321096"/>
                <a:gridCol w="1436343"/>
                <a:gridCol w="1225342"/>
                <a:gridCol w="1283811"/>
                <a:gridCol w="1283811"/>
              </a:tblGrid>
              <a:tr h="275267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Индекс отрасли науки и специальности</a:t>
                      </a:r>
                      <a:endParaRPr lang="ru-RU" sz="10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Численность аспирантов на конец года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Из общей численности аспирантов 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51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всего</a:t>
                      </a:r>
                      <a:endParaRPr lang="ru-RU" sz="10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обучавшихся </a:t>
                      </a:r>
                      <a:endParaRPr lang="ru-RU" sz="100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по </a:t>
                      </a: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очной форме обучения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обучавшихся за счет бюджетных ассигнований федерального бюджета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обучавшихся </a:t>
                      </a:r>
                      <a:endParaRPr lang="ru-RU" sz="1000" dirty="0" smtClean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по </a:t>
                      </a:r>
                      <a:r>
                        <a:rPr lang="ru-RU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прямым договорам с физическими и юридическими лицами</a:t>
                      </a:r>
                      <a:endParaRPr lang="ru-RU" sz="10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</a:tr>
              <a:tr h="2752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Численность аспирантов - всего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25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12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13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12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</a:tr>
              <a:tr h="175919"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Численность аспирантов по отраслям наук и специальностям: 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7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Исторические науки и археология: 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07.00.00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3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3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</a:tr>
              <a:tr h="1759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Отечественная история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07.00.02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4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3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</a:tr>
              <a:tr h="5505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Историография, источниковедение и методы исторического исследования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07.00.09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</a:tr>
              <a:tr h="1759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Философские науки: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09.00.00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3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</a:tr>
              <a:tr h="2752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Онтология и теория познания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09.00.01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3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</a:tr>
              <a:tr h="1759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Социальные науки: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22.00.00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6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4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</a:tr>
              <a:tr h="5396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Социальная структура, социальные институты и процессы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22.00.04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6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4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</a:tr>
              <a:tr h="1759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Культурология: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24.00.00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11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4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7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</a:tr>
              <a:tr h="2752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Теория и история культуры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24.00.01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7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3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6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</a:tr>
              <a:tr h="5505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Музееведение, консервация и реставрация историко-культурных объектов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24.00.03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4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3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</a:tr>
              <a:tr h="721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Из общей численности аспирантов - численность аспирантов иностранных государств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х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</a:tr>
              <a:tr h="1759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из них стран СНГ</a:t>
                      </a:r>
                      <a:endParaRPr lang="ru-RU" sz="100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х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000" b="1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ru-RU" sz="1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849" marR="41849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755576" y="188640"/>
          <a:ext cx="7920880" cy="5832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539552" y="260648"/>
          <a:ext cx="820891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71600" y="191342"/>
            <a:ext cx="71287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  <a:tab pos="1809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НАУЧНО-ИССЛЕДОВАТЕЛЬСКАЯ ДЕЯТЕЛЬНОСТЬ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3528" y="732047"/>
            <a:ext cx="8568952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0113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Международная научно-практическая конференция «Социум. Культура. Личность. Досуг: социокультурные традиции и инновации региональной культуры» (19-21 ноября 2015 г.);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01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Всероссийская научно-практическая конференция «Развитие историко-культурного туризма в регионах России» (29 мая 2015 г.);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0113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Всероссийская научно-практическая студенческая конференция «Библиотека и современный литературный процесс», посвященной году литературы и Общероссийскому дню библиотек» (27 мая 2015 г.);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0113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Всероссийская научно-практическая конференция (с международным участием) «Межкультурные коммуникации и миротворчество» (24-25 мая 2014 г.);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0113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Межрегиональная научно-практическая конференция «Селивановские чтения» (30 июня 2015 г.); Место проведения: Тюменский государственный институт культуры; Тюменский государственный нефтегазовый университет;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01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 точки зрения науки…», 11 февраля – расширенное заседание Научного общества молодых ученых и студентов, посвященное Дню Российской науки;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01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«Дни студенческой науки в Тюменском государственном институте культуры» (18-22 мая 2015 г.).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-43240"/>
            <a:ext cx="9144000" cy="584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6.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Подготовка учебников, учебно-методических пособий, хрестоматий (лицензионный показатель для вузов – не менее 5 изданий в год)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548676"/>
          <a:ext cx="9090205" cy="596672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24056"/>
                <a:gridCol w="3098380"/>
                <a:gridCol w="3627372"/>
                <a:gridCol w="2040397"/>
              </a:tblGrid>
              <a:tr h="1818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 b="1" dirty="0"/>
                        <a:t>№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 b="1" dirty="0"/>
                        <a:t>ФИО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 b="1" dirty="0"/>
                        <a:t>Название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/>
                        <a:t>Вид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  <a:tr h="478712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  <a:tabLst>
                          <a:tab pos="155575" algn="l"/>
                        </a:tabLs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 b="0" dirty="0" err="1"/>
                        <a:t>Камынин</a:t>
                      </a:r>
                      <a:r>
                        <a:rPr lang="ru-RU" sz="1000" b="0" dirty="0"/>
                        <a:t> В.Д. </a:t>
                      </a:r>
                      <a:endParaRPr lang="ru-RU" sz="1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 dirty="0"/>
                        <a:t>История исторической науки в России на рубеже </a:t>
                      </a:r>
                      <a:r>
                        <a:rPr lang="en-US" sz="1000" dirty="0"/>
                        <a:t>XX</a:t>
                      </a:r>
                      <a:r>
                        <a:rPr lang="ru-RU" sz="1000" dirty="0"/>
                        <a:t>-</a:t>
                      </a:r>
                      <a:r>
                        <a:rPr lang="en-US" sz="1000" dirty="0"/>
                        <a:t>XXI</a:t>
                      </a:r>
                      <a:r>
                        <a:rPr lang="ru-RU" sz="1000" dirty="0"/>
                        <a:t> вв.: теоретический аспект. Опыты историографии.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/>
                        <a:t>Учебное пособие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  <a:tr h="363772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  <a:tabLst>
                          <a:tab pos="155575" algn="l"/>
                        </a:tabLs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 b="0" dirty="0" err="1"/>
                        <a:t>Камынин</a:t>
                      </a:r>
                      <a:r>
                        <a:rPr lang="ru-RU" sz="1000" b="0" dirty="0"/>
                        <a:t> В.Д.</a:t>
                      </a:r>
                      <a:endParaRPr lang="ru-RU" sz="1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 dirty="0"/>
                        <a:t>Историография истории России: учебное пособие для бакалавров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/>
                        <a:t>Учебное пособие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  <a:tr h="239356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  <a:tabLst>
                          <a:tab pos="155575" algn="l"/>
                        </a:tabLs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 b="0" dirty="0" err="1"/>
                        <a:t>Камынин</a:t>
                      </a:r>
                      <a:r>
                        <a:rPr lang="ru-RU" sz="1000" b="0" dirty="0"/>
                        <a:t> В.Д.</a:t>
                      </a:r>
                      <a:endParaRPr lang="ru-RU" sz="1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 dirty="0"/>
                        <a:t>История науки и техники. Эпоха средневековья: хрестоматия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/>
                        <a:t>хрестоматия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  <a:tr h="239356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  <a:tabLst>
                          <a:tab pos="155575" algn="l"/>
                        </a:tabLs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 b="0" dirty="0" err="1"/>
                        <a:t>Акулич</a:t>
                      </a:r>
                      <a:r>
                        <a:rPr lang="ru-RU" sz="1000" b="0" dirty="0"/>
                        <a:t> Е.М.</a:t>
                      </a:r>
                      <a:endParaRPr lang="ru-RU" sz="1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/>
                        <a:t>Управление учреждениями социально-культурной сферы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/>
                        <a:t>Учебник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  <a:tr h="239356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  <a:tabLst>
                          <a:tab pos="155575" algn="l"/>
                        </a:tabLs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 b="0" dirty="0" err="1"/>
                        <a:t>Бархатова</a:t>
                      </a:r>
                      <a:r>
                        <a:rPr lang="ru-RU" sz="1000" b="0" dirty="0"/>
                        <a:t> С.А.</a:t>
                      </a:r>
                      <a:endParaRPr lang="ru-RU" sz="1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/>
                        <a:t>Альтернативная гармония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/>
                        <a:t>Учебное пособие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  <a:tr h="239356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  <a:tabLst>
                          <a:tab pos="155575" algn="l"/>
                        </a:tabLs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 b="0" dirty="0" err="1"/>
                        <a:t>Черниева</a:t>
                      </a:r>
                      <a:r>
                        <a:rPr lang="ru-RU" sz="1000" b="0" dirty="0"/>
                        <a:t> З.Л. </a:t>
                      </a:r>
                      <a:endParaRPr lang="ru-RU" sz="1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/>
                        <a:t>Сюжеты античной мифологии в мировой живописи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/>
                        <a:t>Учебное пособие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  <a:tr h="495573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  <a:tabLst>
                          <a:tab pos="155575" algn="l"/>
                        </a:tabLs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1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 b="0" dirty="0" err="1"/>
                        <a:t>Шапалов</a:t>
                      </a:r>
                      <a:r>
                        <a:rPr lang="ru-RU" sz="1000" b="0" dirty="0"/>
                        <a:t> В.Н.,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 b="0" dirty="0" err="1"/>
                        <a:t>Шацких</a:t>
                      </a:r>
                      <a:r>
                        <a:rPr lang="ru-RU" sz="1000" b="0" dirty="0"/>
                        <a:t> Л.В. </a:t>
                      </a:r>
                      <a:endParaRPr lang="ru-RU" sz="1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5575" algn="l"/>
                        </a:tabLst>
                      </a:pPr>
                      <a:r>
                        <a:rPr lang="ru-RU" sz="1000"/>
                        <a:t>Искусство модерна в странах Европы и США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/>
                        <a:t>Учебное пособие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  <a:tr h="612677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15000"/>
                        </a:lnSpc>
                        <a:buFont typeface="+mj-lt"/>
                        <a:buNone/>
                        <a:tabLst>
                          <a:tab pos="155575" algn="l"/>
                        </a:tabLst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55575" algn="l"/>
                        </a:tabLst>
                      </a:pPr>
                      <a:r>
                        <a:rPr lang="ru-RU" sz="1000" b="0" dirty="0"/>
                        <a:t>Г.В. Вершинин, </a:t>
                      </a:r>
                      <a:r>
                        <a:rPr lang="ru-RU" sz="1000" b="0" dirty="0" smtClean="0"/>
                        <a:t>М.М</a:t>
                      </a:r>
                      <a:r>
                        <a:rPr lang="ru-RU" sz="1000" b="0" dirty="0"/>
                        <a:t>. </a:t>
                      </a:r>
                      <a:r>
                        <a:rPr lang="ru-RU" sz="1000" b="0" dirty="0" err="1"/>
                        <a:t>Гардобей</a:t>
                      </a:r>
                      <a:r>
                        <a:rPr lang="ru-RU" sz="1000" b="0" dirty="0"/>
                        <a:t>, </a:t>
                      </a:r>
                    </a:p>
                    <a:p>
                      <a:pPr>
                        <a:lnSpc>
                          <a:spcPct val="115000"/>
                        </a:lnSpc>
                        <a:tabLst>
                          <a:tab pos="155575" algn="l"/>
                        </a:tabLst>
                      </a:pPr>
                      <a:r>
                        <a:rPr lang="ru-RU" sz="1000" b="0" dirty="0"/>
                        <a:t>Н.В. </a:t>
                      </a:r>
                      <a:r>
                        <a:rPr lang="ru-RU" sz="1000" b="0" dirty="0" err="1"/>
                        <a:t>Крамская</a:t>
                      </a:r>
                      <a:r>
                        <a:rPr lang="ru-RU" sz="1000" b="0" dirty="0"/>
                        <a:t>, </a:t>
                      </a:r>
                      <a:r>
                        <a:rPr lang="ru-RU" sz="1000" b="0" dirty="0" smtClean="0"/>
                        <a:t>О.Г</a:t>
                      </a:r>
                      <a:r>
                        <a:rPr lang="ru-RU" sz="1000" b="0" dirty="0"/>
                        <a:t>. Короткова, Т.В. Манухина,</a:t>
                      </a:r>
                    </a:p>
                    <a:p>
                      <a:pPr>
                        <a:lnSpc>
                          <a:spcPct val="115000"/>
                        </a:lnSpc>
                        <a:tabLst>
                          <a:tab pos="155575" algn="l"/>
                        </a:tabLst>
                      </a:pPr>
                      <a:r>
                        <a:rPr lang="ru-RU" sz="1000" b="0" dirty="0"/>
                        <a:t>Е.Н. </a:t>
                      </a:r>
                      <a:r>
                        <a:rPr lang="ru-RU" sz="1000" b="0" dirty="0" err="1"/>
                        <a:t>Улькина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55575" algn="l"/>
                        </a:tabLst>
                      </a:pPr>
                      <a:r>
                        <a:rPr lang="ru-RU" sz="1000"/>
                        <a:t>100 и1 задание для дизайнеров. – выпуск 1</a:t>
                      </a:r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/>
                        <a:t>Учебное пособие</a:t>
                      </a:r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  <a:tr h="499184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15000"/>
                        </a:lnSpc>
                        <a:buFont typeface="+mj-lt"/>
                        <a:buNone/>
                        <a:tabLst>
                          <a:tab pos="155575" algn="l"/>
                        </a:tabLst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55575" algn="l"/>
                        </a:tabLst>
                      </a:pPr>
                      <a:r>
                        <a:rPr lang="ru-RU" sz="1000" b="0" dirty="0"/>
                        <a:t>Е.А. </a:t>
                      </a:r>
                      <a:r>
                        <a:rPr lang="ru-RU" sz="1000" b="0" dirty="0" smtClean="0"/>
                        <a:t>Андреев,</a:t>
                      </a:r>
                      <a:r>
                        <a:rPr lang="ru-RU" sz="1000" b="0" baseline="0" dirty="0" smtClean="0"/>
                        <a:t> </a:t>
                      </a:r>
                      <a:r>
                        <a:rPr lang="ru-RU" sz="1000" b="0" dirty="0" smtClean="0"/>
                        <a:t>Н.В</a:t>
                      </a:r>
                      <a:r>
                        <a:rPr lang="ru-RU" sz="1000" b="0" dirty="0"/>
                        <a:t>. </a:t>
                      </a:r>
                      <a:r>
                        <a:rPr lang="ru-RU" sz="1000" b="0" dirty="0" err="1" smtClean="0"/>
                        <a:t>Крамская</a:t>
                      </a:r>
                      <a:r>
                        <a:rPr lang="ru-RU" sz="1000" b="0" dirty="0" smtClean="0"/>
                        <a:t>,</a:t>
                      </a:r>
                      <a:r>
                        <a:rPr lang="ru-RU" sz="1000" b="0" baseline="0" dirty="0" smtClean="0"/>
                        <a:t> </a:t>
                      </a:r>
                      <a:r>
                        <a:rPr lang="ru-RU" sz="1000" b="0" dirty="0" smtClean="0"/>
                        <a:t>Н.С</a:t>
                      </a:r>
                      <a:r>
                        <a:rPr lang="ru-RU" sz="1000" b="0" dirty="0"/>
                        <a:t>. Макаров</a:t>
                      </a:r>
                    </a:p>
                    <a:p>
                      <a:pPr>
                        <a:lnSpc>
                          <a:spcPct val="115000"/>
                        </a:lnSpc>
                        <a:tabLst>
                          <a:tab pos="155575" algn="l"/>
                        </a:tabLst>
                      </a:pPr>
                      <a:r>
                        <a:rPr lang="ru-RU" sz="1000" b="0" dirty="0"/>
                        <a:t>Т.В. </a:t>
                      </a:r>
                      <a:r>
                        <a:rPr lang="ru-RU" sz="1000" b="0" dirty="0" smtClean="0"/>
                        <a:t>Манухина,</a:t>
                      </a:r>
                      <a:r>
                        <a:rPr lang="ru-RU" sz="1000" b="0" baseline="0" dirty="0" smtClean="0"/>
                        <a:t> </a:t>
                      </a:r>
                      <a:r>
                        <a:rPr lang="ru-RU" sz="1000" b="0" dirty="0" smtClean="0"/>
                        <a:t>Н.П</a:t>
                      </a:r>
                      <a:r>
                        <a:rPr lang="ru-RU" sz="1000" b="0" dirty="0"/>
                        <a:t>. </a:t>
                      </a:r>
                      <a:r>
                        <a:rPr lang="ru-RU" sz="1000" b="0" dirty="0" err="1" smtClean="0"/>
                        <a:t>Пискулин</a:t>
                      </a:r>
                      <a:r>
                        <a:rPr lang="ru-RU" sz="1000" b="0" dirty="0" smtClean="0"/>
                        <a:t>,</a:t>
                      </a:r>
                      <a:r>
                        <a:rPr lang="ru-RU" sz="1000" b="0" baseline="0" dirty="0" smtClean="0"/>
                        <a:t> </a:t>
                      </a:r>
                      <a:r>
                        <a:rPr lang="ru-RU" sz="1000" b="0" dirty="0" smtClean="0"/>
                        <a:t>Е.Н</a:t>
                      </a:r>
                      <a:r>
                        <a:rPr lang="ru-RU" sz="1000" b="0" dirty="0"/>
                        <a:t>. </a:t>
                      </a:r>
                      <a:r>
                        <a:rPr lang="ru-RU" sz="1000" b="0" dirty="0" err="1"/>
                        <a:t>Улькина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55575" algn="l"/>
                        </a:tabLst>
                      </a:pPr>
                      <a:r>
                        <a:rPr lang="ru-RU" sz="1000"/>
                        <a:t>100 и1 задание для дизайнеров. – выпуск 2</a:t>
                      </a:r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/>
                        <a:t>Учебное пособие</a:t>
                      </a:r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  <a:tr h="239356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15000"/>
                        </a:lnSpc>
                        <a:buFont typeface="+mj-lt"/>
                        <a:buNone/>
                        <a:tabLst>
                          <a:tab pos="155575" algn="l"/>
                        </a:tabLst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55575" algn="l"/>
                        </a:tabLst>
                      </a:pPr>
                      <a:r>
                        <a:rPr lang="ru-RU" sz="1000" b="0" dirty="0"/>
                        <a:t>М.Ф. </a:t>
                      </a:r>
                      <a:r>
                        <a:rPr lang="ru-RU" sz="1000" b="0" dirty="0" err="1"/>
                        <a:t>Кряжева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tabLst>
                          <a:tab pos="155575" algn="l"/>
                        </a:tabLst>
                      </a:pPr>
                      <a:r>
                        <a:rPr lang="ru-RU" sz="1000"/>
                        <a:t>Информационно-аналитические технологии</a:t>
                      </a:r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/>
                        <a:t>Учебное пособие</a:t>
                      </a:r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  <a:tr h="363772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15000"/>
                        </a:lnSpc>
                        <a:buFont typeface="+mj-lt"/>
                        <a:buNone/>
                        <a:tabLst>
                          <a:tab pos="155575" algn="l"/>
                        </a:tabLst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/>
                        <a:t>Т.М. Кононова </a:t>
                      </a:r>
                      <a:r>
                        <a:rPr lang="ru-RU" sz="1000" b="0" dirty="0" smtClean="0"/>
                        <a:t>,</a:t>
                      </a:r>
                      <a:r>
                        <a:rPr lang="ru-RU" sz="1000" b="0" baseline="0" dirty="0" smtClean="0"/>
                        <a:t> </a:t>
                      </a:r>
                      <a:r>
                        <a:rPr lang="ru-RU" sz="1000" b="0" dirty="0" smtClean="0"/>
                        <a:t>С.С</a:t>
                      </a:r>
                      <a:r>
                        <a:rPr lang="ru-RU" sz="1000" b="0" dirty="0"/>
                        <a:t>. </a:t>
                      </a:r>
                      <a:r>
                        <a:rPr lang="ru-RU" sz="1000" b="0" dirty="0" err="1"/>
                        <a:t>Ситева</a:t>
                      </a:r>
                      <a:endParaRPr lang="ru-RU" sz="1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/>
                        <a:t>English for science</a:t>
                      </a:r>
                      <a:r>
                        <a:rPr lang="ru-RU" sz="1000"/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tabLst>
                          <a:tab pos="155575" algn="l"/>
                        </a:tabLst>
                      </a:pPr>
                      <a:r>
                        <a:rPr lang="ru-RU" sz="1000"/>
                        <a:t>Учебник для магистрантов и аспирантов</a:t>
                      </a:r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/>
                        <a:t>Учебник</a:t>
                      </a:r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  <a:tr h="239356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15000"/>
                        </a:lnSpc>
                        <a:buFont typeface="+mj-lt"/>
                        <a:buNone/>
                        <a:tabLst>
                          <a:tab pos="155575" algn="l"/>
                        </a:tabLst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/>
                        <a:t>Маленков В.В.</a:t>
                      </a:r>
                      <a:endParaRPr lang="ru-RU" sz="1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Социология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/>
                        <a:t>Учебное пособие</a:t>
                      </a:r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  <a:tr h="239356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15000"/>
                        </a:lnSpc>
                        <a:buFont typeface="+mj-lt"/>
                        <a:buNone/>
                        <a:tabLst>
                          <a:tab pos="155575" algn="l"/>
                        </a:tabLst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/>
                        <a:t>Маленков В.В.</a:t>
                      </a:r>
                      <a:endParaRPr lang="ru-RU" sz="1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Методология и методика социологического исследования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/>
                        <a:t>Учебное пособие</a:t>
                      </a:r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  <a:tr h="363772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15000"/>
                        </a:lnSpc>
                        <a:buFont typeface="+mj-lt"/>
                        <a:buNone/>
                        <a:tabLst>
                          <a:tab pos="155575" algn="l"/>
                        </a:tabLst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/>
                        <a:t>Шевелёва Т.Ю.</a:t>
                      </a:r>
                      <a:endParaRPr lang="ru-RU" sz="1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Юбилейный альманах «Библиотека Тюменского хормейстера» Выпуск 3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/>
                        <a:t>Учебное пособие</a:t>
                      </a:r>
                      <a:endParaRPr lang="ru-RU" sz="1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  <a:tr h="598390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15000"/>
                        </a:lnSpc>
                        <a:buFont typeface="+mj-lt"/>
                        <a:buNone/>
                        <a:tabLst>
                          <a:tab pos="155575" algn="l"/>
                        </a:tabLst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/>
                        <a:t>Лёзина Л.Г.</a:t>
                      </a:r>
                      <a:endParaRPr lang="ru-RU" sz="1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/>
                        <a:t>Подготовка студента – хормейстера к коллоквиуму по специальности. Хоровое творчество композитора. Анализ хорового произведения. Выпуск 1.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/>
                        <a:t>Учебное пособие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853" marR="31853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352</TotalTime>
  <Words>2986</Words>
  <Application>Microsoft Office PowerPoint</Application>
  <PresentationFormat>Экран (4:3)</PresentationFormat>
  <Paragraphs>995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МИНКУЛЬТУРЫ РОССИИ   ФЕДЕРАЛЬНОЕ ГОСУДАРСТВЕННОЕ БЮДЖЕТНОЕ ОБРАЗОВАТЕЛЬНОЕ УЧРЕЖДЕНИЕ  ВЫСШЕГО ОБРАЗОВАНИЯ   ТЮМЕНСКИЙ ГОСУДАРСТВЕННЫЙ ИНСТИТУТ КУЛЬТУРЫ </vt:lpstr>
      <vt:lpstr>Слайд 2</vt:lpstr>
      <vt:lpstr>Слайд 3</vt:lpstr>
      <vt:lpstr>Таблица 3. Численность аспирантов первого года обучения по направлениям подготовки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Спасибо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 по научной работе </dc:title>
  <cp:lastModifiedBy>Koleva</cp:lastModifiedBy>
  <cp:revision>80</cp:revision>
  <dcterms:modified xsi:type="dcterms:W3CDTF">2016-02-25T08:08:23Z</dcterms:modified>
</cp:coreProperties>
</file>